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64" r:id="rId6"/>
    <p:sldId id="265" r:id="rId7"/>
    <p:sldId id="263" r:id="rId8"/>
    <p:sldId id="266" r:id="rId9"/>
    <p:sldId id="267" r:id="rId10"/>
    <p:sldId id="260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6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818FB5-AA22-4D8B-A491-DE9B7AA3FBCD}" type="datetimeFigureOut">
              <a:rPr lang="en-US"/>
              <a:t>3/10/2017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9EFA3-B65C-43C2-8A1C-26A78E6BD70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421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79EFA3-B65C-43C2-8A1C-26A78E6BD707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05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79EFA3-B65C-43C2-8A1C-26A78E6BD707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999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79EFA3-B65C-43C2-8A1C-26A78E6BD707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617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79EFA3-B65C-43C2-8A1C-26A78E6BD707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6252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79EFA3-B65C-43C2-8A1C-26A78E6BD707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34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79EFA3-B65C-43C2-8A1C-26A78E6BD707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08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79EFA3-B65C-43C2-8A1C-26A78E6BD707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95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79EFA3-B65C-43C2-8A1C-26A78E6BD707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802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79EFA3-B65C-43C2-8A1C-26A78E6BD707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48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972" y="2224217"/>
            <a:ext cx="6112475" cy="42353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5066" y="458946"/>
            <a:ext cx="9964429" cy="1323439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4000" dirty="0" smtClean="0"/>
              <a:t>Salevich </a:t>
            </a:r>
            <a:r>
              <a:rPr lang="en-US" sz="4000" dirty="0" smtClean="0"/>
              <a:t>Alex </a:t>
            </a:r>
            <a:r>
              <a:rPr lang="en-US" sz="4000" dirty="0" smtClean="0"/>
              <a:t>&amp; </a:t>
            </a:r>
            <a:r>
              <a:rPr lang="en-US" sz="4000" dirty="0" smtClean="0"/>
              <a:t>Frenkel Eduard</a:t>
            </a:r>
            <a:endParaRPr lang="en-US" sz="4000" dirty="0"/>
          </a:p>
          <a:p>
            <a:pPr algn="ctr"/>
            <a:r>
              <a:rPr lang="en-US" sz="4000" dirty="0"/>
              <a:t>Virtual Reality interior designer</a:t>
            </a:r>
          </a:p>
        </p:txBody>
      </p:sp>
    </p:spTree>
    <p:extLst>
      <p:ext uri="{BB962C8B-B14F-4D97-AF65-F5344CB8AC3E}">
        <p14:creationId xmlns:p14="http://schemas.microsoft.com/office/powerpoint/2010/main" val="297922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87388" y="381000"/>
            <a:ext cx="11016199" cy="292387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4000" dirty="0" smtClean="0"/>
              <a:t>Improvements </a:t>
            </a:r>
            <a:r>
              <a:rPr lang="en-US" sz="4000" dirty="0"/>
              <a:t>Ideas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entury Gothic"/>
            </a:endParaRPr>
          </a:p>
          <a:p>
            <a:r>
              <a:rPr lang="en-US" b="1" u="sng" dirty="0" smtClean="0">
                <a:latin typeface="Century Gothic"/>
              </a:rPr>
              <a:t>Improvement Ideas:</a:t>
            </a:r>
            <a:endParaRPr lang="en-US" b="1" u="sng" dirty="0">
              <a:latin typeface="Century Gothic"/>
            </a:endParaRPr>
          </a:p>
          <a:p>
            <a:pPr lvl="1"/>
            <a:r>
              <a:rPr lang="en-US" dirty="0">
                <a:latin typeface="Century Gothic"/>
              </a:rPr>
              <a:t>The following ideas might be implemented as part of future projects</a:t>
            </a:r>
            <a:r>
              <a:rPr lang="en-US" dirty="0" smtClean="0">
                <a:latin typeface="Century Gothic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</a:rPr>
              <a:t>Expand the menus: Allowing to change the models’ texture / material</a:t>
            </a:r>
            <a:r>
              <a:rPr lang="en-US" dirty="0" smtClean="0">
                <a:latin typeface="Arial"/>
              </a:rPr>
              <a:t>.</a:t>
            </a:r>
            <a:endParaRPr lang="en-US" dirty="0">
              <a:latin typeface="Century Gothic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/>
              </a:rPr>
              <a:t>Loading a real environment by scanning a real room space via 'Tango' interface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/>
              </a:rPr>
              <a:t>Serialization of the designed environment with the ability to save / load a scene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Century Gothic"/>
              </a:rPr>
              <a:t>Reshaping (or creating from scratch) the provided design environments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21050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681" y="-90792"/>
            <a:ext cx="9905998" cy="1905000"/>
          </a:xfrm>
        </p:spPr>
        <p:txBody>
          <a:bodyPr/>
          <a:lstStyle/>
          <a:p>
            <a:pPr algn="ctr"/>
            <a:r>
              <a:rPr lang="en-US" dirty="0" smtClean="0"/>
              <a:t>External Links</a:t>
            </a:r>
            <a:endParaRPr lang="he-IL" dirty="0"/>
          </a:p>
        </p:txBody>
      </p:sp>
      <p:sp>
        <p:nvSpPr>
          <p:cNvPr id="4" name="TextBox 3"/>
          <p:cNvSpPr txBox="1"/>
          <p:nvPr/>
        </p:nvSpPr>
        <p:spPr>
          <a:xfrm>
            <a:off x="1071681" y="1814208"/>
            <a:ext cx="9811998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Website: https://sloovi1990.wixsite.com/vrchitect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/>
              <a:t>repository: https://github.com/sloovi90/VRchitect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 </a:t>
            </a:r>
            <a:r>
              <a:rPr lang="en-US" dirty="0" err="1"/>
              <a:t>link:https</a:t>
            </a:r>
            <a:r>
              <a:rPr lang="en-US" dirty="0"/>
              <a:t>://www.youtube.com/watch?v=02-eBrFMSQ8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150322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18475" y="304800"/>
            <a:ext cx="9933688" cy="569386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4000" dirty="0"/>
              <a:t>Problem Definition and Motivation</a:t>
            </a:r>
          </a:p>
          <a:p>
            <a:pPr algn="ctr"/>
            <a:endParaRPr lang="en-US" dirty="0"/>
          </a:p>
          <a:p>
            <a:r>
              <a:rPr lang="en-US" b="1" u="sng" dirty="0"/>
              <a:t>Main Problem:</a:t>
            </a:r>
          </a:p>
          <a:p>
            <a:r>
              <a:rPr lang="en-US" dirty="0"/>
              <a:t>Nowadays there are many interior design tools for house / office design, yet the existing tools provide only abstract representation of the final design. </a:t>
            </a:r>
          </a:p>
          <a:p>
            <a:r>
              <a:rPr lang="en-US" dirty="0"/>
              <a:t>The tools allow to render a designed scene which can be shown to a customer, yet they do not pass a real experience of presence in a room, which might be ineffective in a design process and lead to unwanted final result.</a:t>
            </a:r>
          </a:p>
          <a:p>
            <a:endParaRPr lang="en-US" dirty="0"/>
          </a:p>
          <a:p>
            <a:r>
              <a:rPr lang="en-US" b="1" u="sng" dirty="0" smtClean="0"/>
              <a:t>Goal:</a:t>
            </a:r>
            <a:endParaRPr lang="en-US" b="1" u="sng" dirty="0"/>
          </a:p>
          <a:p>
            <a:r>
              <a:rPr lang="en-US" dirty="0"/>
              <a:t>Our project's goal is to overcome this </a:t>
            </a:r>
            <a:r>
              <a:rPr lang="en-US" dirty="0" smtClean="0"/>
              <a:t>challenge and </a:t>
            </a:r>
            <a:r>
              <a:rPr lang="en-US" dirty="0"/>
              <a:t>allow a user to experience a sense of presence in a room while designing it.</a:t>
            </a:r>
          </a:p>
          <a:p>
            <a:r>
              <a:rPr lang="en-US" dirty="0"/>
              <a:t>We intend to build a designing tool using virtual reality which will allow to design a room space while being present inside a virtual room;</a:t>
            </a:r>
          </a:p>
          <a:p>
            <a:r>
              <a:rPr lang="en-US" dirty="0"/>
              <a:t>The tool will allow the user to design a room interior and be able to experience his work product at the same time.</a:t>
            </a:r>
          </a:p>
          <a:p>
            <a:r>
              <a:rPr lang="en-US" dirty="0"/>
              <a:t>Our solution will allow to design better suited environment for the customer by letting the designer the ability to show the customer the final design and get his feedback.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019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6860" y="371475"/>
            <a:ext cx="10594837" cy="6524863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4000" dirty="0" smtClean="0"/>
              <a:t>Solution-Features &amp; background</a:t>
            </a:r>
            <a:endParaRPr lang="en-US" sz="4000" dirty="0"/>
          </a:p>
          <a:p>
            <a:r>
              <a:rPr lang="en-US" dirty="0">
                <a:latin typeface="Arial"/>
              </a:rPr>
              <a:t>Platform </a:t>
            </a:r>
            <a:r>
              <a:rPr lang="en-US" dirty="0" smtClean="0">
                <a:latin typeface="Arial"/>
              </a:rPr>
              <a:t>:</a:t>
            </a:r>
            <a:endParaRPr lang="en-US" dirty="0">
              <a:latin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</a:rPr>
              <a:t>Hardware platform: HTC vive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</a:rPr>
              <a:t>Software platform: Unity 3D, </a:t>
            </a:r>
            <a:r>
              <a:rPr lang="en-US" dirty="0" err="1">
                <a:latin typeface="Arial"/>
              </a:rPr>
              <a:t>VRTK</a:t>
            </a:r>
            <a:r>
              <a:rPr lang="en-US" dirty="0">
                <a:latin typeface="Arial"/>
              </a:rPr>
              <a:t> toolkit, </a:t>
            </a:r>
            <a:r>
              <a:rPr lang="en-US" dirty="0" err="1">
                <a:latin typeface="Arial"/>
              </a:rPr>
              <a:t>Mono develop</a:t>
            </a:r>
            <a:r>
              <a:rPr lang="en-US" dirty="0">
                <a:latin typeface="Arial"/>
              </a:rPr>
              <a:t> IDE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>
                <a:latin typeface="Arial"/>
              </a:rPr>
              <a:t>GUI description:</a:t>
            </a:r>
          </a:p>
          <a:p>
            <a:pPr lvl="1"/>
            <a:r>
              <a:rPr lang="en-US" dirty="0">
                <a:latin typeface="Arial"/>
              </a:rPr>
              <a:t>The GUI will consist of following features</a:t>
            </a:r>
            <a:r>
              <a:rPr lang="en-US" dirty="0" smtClean="0">
                <a:latin typeface="Arial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</a:rPr>
              <a:t>The application consists of two modes: room choosing mode, in-room edit mode (explained further afterwards).</a:t>
            </a:r>
            <a:endParaRPr lang="en-US" dirty="0"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/>
              </a:rPr>
              <a:t>HTC controller radial </a:t>
            </a:r>
            <a:r>
              <a:rPr lang="en-US" dirty="0" smtClean="0">
                <a:latin typeface="Arial"/>
              </a:rPr>
              <a:t>menus: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</a:rPr>
              <a:t> Right </a:t>
            </a:r>
            <a:r>
              <a:rPr lang="en-US" dirty="0">
                <a:latin typeface="Arial"/>
              </a:rPr>
              <a:t>controller - Main menu - will allow to choose a general action (scaling / moving / rotating / </a:t>
            </a:r>
            <a:r>
              <a:rPr lang="en-US" dirty="0" smtClean="0">
                <a:latin typeface="Arial"/>
              </a:rPr>
              <a:t>rotating in space/ choose room or item)</a:t>
            </a:r>
            <a:endParaRPr lang="en-US" dirty="0">
              <a:latin typeface="Arial"/>
            </a:endParaRP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</a:rPr>
              <a:t> Left </a:t>
            </a:r>
            <a:r>
              <a:rPr lang="en-US" dirty="0">
                <a:latin typeface="Arial"/>
              </a:rPr>
              <a:t>controller - Sub menu - will be used for specific action after a main menu option was chosen</a:t>
            </a:r>
            <a:endParaRPr lang="en-US" dirty="0"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</a:rPr>
              <a:t>Pointing </a:t>
            </a:r>
            <a:r>
              <a:rPr lang="en-US" dirty="0">
                <a:latin typeface="Arial"/>
              </a:rPr>
              <a:t>laser – in order to be able to </a:t>
            </a:r>
            <a:r>
              <a:rPr lang="en-US" dirty="0" smtClean="0">
                <a:latin typeface="Arial"/>
              </a:rPr>
              <a:t>control models </a:t>
            </a:r>
            <a:r>
              <a:rPr lang="en-US" dirty="0">
                <a:latin typeface="Arial"/>
              </a:rPr>
              <a:t>which </a:t>
            </a:r>
            <a:r>
              <a:rPr lang="en-US" dirty="0" smtClean="0">
                <a:latin typeface="Arial"/>
              </a:rPr>
              <a:t>are not </a:t>
            </a:r>
            <a:r>
              <a:rPr lang="en-US" dirty="0">
                <a:latin typeface="Arial"/>
              </a:rPr>
              <a:t>reachable due to HTC vive space </a:t>
            </a:r>
            <a:r>
              <a:rPr lang="en-US" dirty="0" smtClean="0">
                <a:latin typeface="Arial"/>
              </a:rPr>
              <a:t>restrictions, a </a:t>
            </a:r>
            <a:r>
              <a:rPr lang="en-US" dirty="0">
                <a:latin typeface="Arial"/>
              </a:rPr>
              <a:t>pointing laser is rendered in the VR environment to provide the ability of modeling big room spaces</a:t>
            </a:r>
            <a:r>
              <a:rPr lang="en-US" dirty="0" smtClean="0">
                <a:latin typeface="Arial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</a:rPr>
              <a:t>Main menu that allows switching between rooms, open item menu, delete models, enable/disable tooltips, exit.</a:t>
            </a:r>
            <a:endParaRPr lang="en-US" dirty="0">
              <a:latin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/>
              </a:rPr>
              <a:t>Model </a:t>
            </a:r>
            <a:r>
              <a:rPr lang="en-US" dirty="0">
                <a:latin typeface="Arial"/>
              </a:rPr>
              <a:t>Choosing menu – will bring up a scrollable menu with furniture / design features to place in the modeling environment. The menu will be controlled by the HTC controllers, radial menus and pointing laser.</a:t>
            </a:r>
          </a:p>
        </p:txBody>
      </p:sp>
    </p:spTree>
    <p:extLst>
      <p:ext uri="{BB962C8B-B14F-4D97-AF65-F5344CB8AC3E}">
        <p14:creationId xmlns:p14="http://schemas.microsoft.com/office/powerpoint/2010/main" val="536100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4827" y="3738682"/>
            <a:ext cx="3457973" cy="280225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49644" y="337751"/>
            <a:ext cx="10703816" cy="6801862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 sz="4000" dirty="0" smtClean="0"/>
              <a:t>Vrchitect Modes</a:t>
            </a:r>
          </a:p>
          <a:p>
            <a:endParaRPr lang="en-US" dirty="0" smtClean="0"/>
          </a:p>
          <a:p>
            <a:r>
              <a:rPr lang="en-US" dirty="0" smtClean="0"/>
              <a:t>Room </a:t>
            </a:r>
            <a:r>
              <a:rPr lang="en-US" dirty="0"/>
              <a:t>Choose Mode: </a:t>
            </a:r>
          </a:p>
          <a:p>
            <a:pPr lvl="1"/>
            <a:r>
              <a:rPr lang="en-US" dirty="0"/>
              <a:t>This mode allows the user to move in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workspace </a:t>
            </a:r>
            <a:r>
              <a:rPr lang="en-US" dirty="0" smtClean="0"/>
              <a:t>and choose </a:t>
            </a:r>
            <a:r>
              <a:rPr lang="en-US" dirty="0"/>
              <a:t>a room to design.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user can point the laser tip to the rooms</a:t>
            </a:r>
          </a:p>
          <a:p>
            <a:pPr lvl="1"/>
            <a:r>
              <a:rPr lang="en-US" dirty="0"/>
              <a:t>ceiling to reveal the content of the </a:t>
            </a:r>
            <a:r>
              <a:rPr lang="en-US" dirty="0" smtClean="0"/>
              <a:t>room,</a:t>
            </a:r>
          </a:p>
          <a:p>
            <a:pPr lvl="1"/>
            <a:r>
              <a:rPr lang="en-US" dirty="0" smtClean="0"/>
              <a:t>and press the </a:t>
            </a:r>
            <a:r>
              <a:rPr lang="en-US" dirty="0"/>
              <a:t>trigger to enter the room.</a:t>
            </a:r>
          </a:p>
          <a:p>
            <a:endParaRPr lang="en-US" dirty="0" smtClean="0"/>
          </a:p>
          <a:p>
            <a:r>
              <a:rPr lang="en-US" dirty="0" smtClean="0"/>
              <a:t>In Room </a:t>
            </a:r>
            <a:r>
              <a:rPr lang="en-US" dirty="0"/>
              <a:t>Mode: </a:t>
            </a:r>
          </a:p>
          <a:p>
            <a:pPr lvl="1"/>
            <a:r>
              <a:rPr lang="en-US" dirty="0" smtClean="0"/>
              <a:t>This mode is triggered by entering a room </a:t>
            </a:r>
          </a:p>
          <a:p>
            <a:pPr lvl="1"/>
            <a:r>
              <a:rPr lang="en-US" dirty="0" smtClean="0"/>
              <a:t>as mentioned above. At this mode the user </a:t>
            </a:r>
          </a:p>
          <a:p>
            <a:pPr lvl="1"/>
            <a:r>
              <a:rPr lang="en-US" dirty="0" smtClean="0"/>
              <a:t>can manipulate (scale, rotate, etc.) the </a:t>
            </a:r>
          </a:p>
          <a:p>
            <a:pPr lvl="1"/>
            <a:r>
              <a:rPr lang="en-US" dirty="0" smtClean="0"/>
              <a:t>existing models and also add/delete new </a:t>
            </a:r>
          </a:p>
          <a:p>
            <a:pPr lvl="1"/>
            <a:r>
              <a:rPr lang="en-US" dirty="0" smtClean="0"/>
              <a:t>models from the item menu.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*note: in both modes tips can be disabled and the controllers</a:t>
            </a:r>
          </a:p>
          <a:p>
            <a:r>
              <a:rPr lang="en-US" dirty="0" smtClean="0"/>
              <a:t>	provide different behavior.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826" y="1292714"/>
            <a:ext cx="3457973" cy="209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5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542" t="1743" r="6301" b="-1743"/>
          <a:stretch/>
        </p:blipFill>
        <p:spPr>
          <a:xfrm>
            <a:off x="7856966" y="2481573"/>
            <a:ext cx="3345653" cy="279121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49644" y="337751"/>
            <a:ext cx="10703816" cy="6524863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 sz="4000" dirty="0" smtClean="0"/>
              <a:t>Controller Radial and Main Menus</a:t>
            </a:r>
          </a:p>
          <a:p>
            <a:endParaRPr lang="en-US" dirty="0" smtClean="0"/>
          </a:p>
          <a:p>
            <a:r>
              <a:rPr lang="en-US" b="1" u="sng" dirty="0" smtClean="0"/>
              <a:t>Main Menu: </a:t>
            </a:r>
            <a:endParaRPr lang="en-US" b="1" u="sng" dirty="0"/>
          </a:p>
          <a:p>
            <a:pPr lvl="1"/>
            <a:r>
              <a:rPr lang="en-US" dirty="0"/>
              <a:t>This </a:t>
            </a:r>
            <a:r>
              <a:rPr lang="en-US" dirty="0" smtClean="0"/>
              <a:t>menu is available from all modes ,by pressing the </a:t>
            </a:r>
          </a:p>
          <a:p>
            <a:pPr lvl="1"/>
            <a:r>
              <a:rPr lang="en-US" dirty="0" smtClean="0"/>
              <a:t>Menu button on the controller.</a:t>
            </a:r>
          </a:p>
          <a:p>
            <a:pPr lvl="1"/>
            <a:r>
              <a:rPr lang="en-US" dirty="0" smtClean="0"/>
              <a:t> Choosing An option from this menu is done by </a:t>
            </a:r>
          </a:p>
          <a:p>
            <a:pPr lvl="1"/>
            <a:r>
              <a:rPr lang="en-US" dirty="0" smtClean="0"/>
              <a:t>pointing the Laser tip to the right Cube and </a:t>
            </a:r>
          </a:p>
          <a:p>
            <a:pPr lvl="1"/>
            <a:r>
              <a:rPr lang="en-US" dirty="0" smtClean="0"/>
              <a:t>pressing the trigger.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Add model-This option will open a new menu, </a:t>
            </a:r>
          </a:p>
          <a:p>
            <a:pPr lvl="1"/>
            <a:r>
              <a:rPr lang="en-US" dirty="0" smtClean="0"/>
              <a:t>	a scrollable item menu (explained afterwards).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Enable/Disable ToolTips-The icon will change accordingly.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Delete model-allows you to point the laser to a model, 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     by pressing the trigger the model will disappear 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*when choosing this option the lasers color will become red.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Room choose return- this option is used to exit the room to the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initial view (above the rooms).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Exit-quit the application.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562" y="1132966"/>
            <a:ext cx="1692459" cy="117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4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9644" y="337751"/>
            <a:ext cx="10703816" cy="2339102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 sz="4000" dirty="0" smtClean="0"/>
              <a:t>Controller Radial and Main Menus</a:t>
            </a:r>
          </a:p>
          <a:p>
            <a:endParaRPr lang="en-US" dirty="0" smtClean="0"/>
          </a:p>
          <a:p>
            <a:r>
              <a:rPr lang="en-US" b="1" u="sng" dirty="0" smtClean="0"/>
              <a:t>Controller Radial Menu: </a:t>
            </a:r>
            <a:endParaRPr lang="en-US" b="1" u="sng" dirty="0"/>
          </a:p>
          <a:p>
            <a:pPr lvl="1"/>
            <a:r>
              <a:rPr lang="en-US" dirty="0"/>
              <a:t>This </a:t>
            </a:r>
            <a:r>
              <a:rPr lang="en-US" dirty="0" smtClean="0"/>
              <a:t>menu is available from all modes ,by hovering over</a:t>
            </a:r>
          </a:p>
          <a:p>
            <a:pPr lvl="1"/>
            <a:r>
              <a:rPr lang="en-US" dirty="0" smtClean="0"/>
              <a:t>The controllers touchpad. </a:t>
            </a:r>
          </a:p>
          <a:p>
            <a:pPr lvl="1"/>
            <a:r>
              <a:rPr lang="en-US" dirty="0" smtClean="0"/>
              <a:t>Different options are provided in different modes/states of the app: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478218"/>
              </p:ext>
            </p:extLst>
          </p:nvPr>
        </p:nvGraphicFramePr>
        <p:xfrm>
          <a:off x="1148477" y="2560320"/>
          <a:ext cx="8890468" cy="3922991"/>
        </p:xfrm>
        <a:graphic>
          <a:graphicData uri="http://schemas.openxmlformats.org/drawingml/2006/table">
            <a:tbl>
              <a:tblPr rtl="1" firstRow="1" bandRow="1">
                <a:effectLst/>
                <a:tableStyleId>{5C22544A-7EE6-4342-B048-85BDC9FD1C3A}</a:tableStyleId>
              </a:tblPr>
              <a:tblGrid>
                <a:gridCol w="2222617"/>
                <a:gridCol w="2222617"/>
                <a:gridCol w="2222617"/>
                <a:gridCol w="2222617"/>
              </a:tblGrid>
              <a:tr h="1245141">
                <a:tc>
                  <a:txBody>
                    <a:bodyPr/>
                    <a:lstStyle/>
                    <a:p>
                      <a:pPr algn="l" rtl="1"/>
                      <a:endParaRPr lang="he-IL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lvl="1" indent="0" algn="l">
                        <a:buFont typeface="Arial" panose="020B0604020202020204" pitchFamily="34" charset="0"/>
                        <a:buNone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Scroll menu item and choosing an item to instance in the room-in room mode.</a:t>
                      </a:r>
                    </a:p>
                    <a:p>
                      <a:pPr algn="l" rtl="1"/>
                      <a:endParaRPr lang="he-IL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1"/>
                      <a:endParaRPr lang="he-IL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lvl="1" indent="0" algn="l">
                        <a:buFont typeface="Arial" panose="020B0604020202020204" pitchFamily="34" charset="0"/>
                        <a:buNone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Move in work space- room choose mode.</a:t>
                      </a:r>
                    </a:p>
                    <a:p>
                      <a:pPr algn="l" rtl="1"/>
                      <a:endParaRPr lang="he-IL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179791">
                <a:tc>
                  <a:txBody>
                    <a:bodyPr/>
                    <a:lstStyle/>
                    <a:p>
                      <a:pPr algn="l" rtl="1"/>
                      <a:endParaRPr lang="he-IL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lvl="1" indent="0" algn="l">
                        <a:buFont typeface="Arial" panose="020B0604020202020204" pitchFamily="34" charset="0"/>
                        <a:buNone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Push/Pull models-</a:t>
                      </a: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Arial"/>
                        </a:rPr>
                        <a:t>Push / Pull the model </a:t>
                      </a:r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in room mode.</a:t>
                      </a:r>
                    </a:p>
                    <a:p>
                      <a:pPr algn="l" rtl="1"/>
                      <a:endParaRPr lang="he-IL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1"/>
                      <a:endParaRPr lang="he-IL" sz="1400" b="1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lvl="1" indent="0" algn="l">
                        <a:buFont typeface="Arial" panose="020B0604020202020204" pitchFamily="34" charset="0"/>
                        <a:buNone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Scaling models-</a:t>
                      </a: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Arial"/>
                        </a:rPr>
                        <a:t>Enlarge / Shrink the model </a:t>
                      </a:r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in room mode.</a:t>
                      </a:r>
                    </a:p>
                    <a:p>
                      <a:pPr algn="l" rtl="1"/>
                      <a:endParaRPr lang="he-IL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61613">
                <a:tc>
                  <a:txBody>
                    <a:bodyPr/>
                    <a:lstStyle/>
                    <a:p>
                      <a:pPr algn="l" rtl="1"/>
                      <a:endParaRPr lang="he-IL" sz="1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lvl="1" indent="0" algn="l">
                        <a:buFont typeface="Arial" panose="020B0604020202020204" pitchFamily="34" charset="0"/>
                        <a:buNone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Rotation of the room around its </a:t>
                      </a:r>
                    </a:p>
                    <a:p>
                      <a:pPr lvl="1" algn="l"/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center-in room mode.</a:t>
                      </a:r>
                    </a:p>
                    <a:p>
                      <a:pPr algn="l" rtl="1"/>
                      <a:endParaRPr lang="he-IL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rtl="1"/>
                      <a:endParaRPr lang="he-IL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lvl="1" indent="0" algn="l">
                        <a:buFont typeface="Arial" panose="020B0604020202020204" pitchFamily="34" charset="0"/>
                        <a:buNone/>
                      </a:pPr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Rotation of models-</a:t>
                      </a:r>
                      <a:r>
                        <a:rPr lang="en-US" sz="1400" b="1" dirty="0" smtClean="0">
                          <a:solidFill>
                            <a:schemeClr val="tx1"/>
                          </a:solidFill>
                          <a:latin typeface="Arial"/>
                        </a:rPr>
                        <a:t>Rotate the model on X/Y/Z axis </a:t>
                      </a:r>
                      <a:r>
                        <a:rPr lang="en-US" sz="1400" b="1" dirty="0" smtClean="0">
                          <a:solidFill>
                            <a:schemeClr val="tx1"/>
                          </a:solidFill>
                        </a:rPr>
                        <a:t>in room mode.</a:t>
                      </a:r>
                      <a:endParaRPr lang="he-IL" sz="1400" b="1" dirty="0" smtClean="0">
                        <a:solidFill>
                          <a:schemeClr val="tx1"/>
                        </a:solidFill>
                      </a:endParaRPr>
                    </a:p>
                    <a:p>
                      <a:pPr algn="l" rtl="1"/>
                      <a:endParaRPr lang="he-IL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508" y="2560320"/>
            <a:ext cx="1973445" cy="12529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8508" y="5182631"/>
            <a:ext cx="1973445" cy="13006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8507" y="3896433"/>
            <a:ext cx="1973445" cy="12030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1982" y="2560320"/>
            <a:ext cx="2008869" cy="12529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61982" y="3896433"/>
            <a:ext cx="2008869" cy="120300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61982" y="5193542"/>
            <a:ext cx="2008870" cy="1289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31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9644" y="337751"/>
            <a:ext cx="10703816" cy="4308872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 sz="4000" dirty="0" smtClean="0"/>
              <a:t>Controller Radial and Main Menus</a:t>
            </a:r>
          </a:p>
          <a:p>
            <a:endParaRPr lang="en-US" dirty="0" smtClean="0"/>
          </a:p>
          <a:p>
            <a:r>
              <a:rPr lang="en-US" b="1" u="sng" dirty="0" smtClean="0"/>
              <a:t>Scrollable Item Menu: </a:t>
            </a:r>
            <a:endParaRPr lang="en-US" b="1" u="sng" dirty="0"/>
          </a:p>
          <a:p>
            <a:pPr lvl="1"/>
            <a:r>
              <a:rPr lang="en-US" dirty="0"/>
              <a:t>This </a:t>
            </a:r>
            <a:r>
              <a:rPr lang="en-US" dirty="0" smtClean="0"/>
              <a:t>menu is available from in room mode, by choosing the </a:t>
            </a:r>
          </a:p>
          <a:p>
            <a:pPr lvl="1"/>
            <a:r>
              <a:rPr lang="en-US" dirty="0" smtClean="0"/>
              <a:t>Add Model cube from the main menu.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The user can scroll the menu with the left</a:t>
            </a:r>
          </a:p>
          <a:p>
            <a:pPr lvl="1"/>
            <a:r>
              <a:rPr lang="en-US" dirty="0" smtClean="0"/>
              <a:t>controller as shown in Controller menus slide.</a:t>
            </a:r>
          </a:p>
          <a:p>
            <a:pPr lvl="1"/>
            <a:r>
              <a:rPr lang="en-US" dirty="0" smtClean="0"/>
              <a:t>by pointing the laser at the desired model and pressing trigger the model will </a:t>
            </a:r>
          </a:p>
          <a:p>
            <a:pPr lvl="1"/>
            <a:r>
              <a:rPr lang="en-US" dirty="0" smtClean="0"/>
              <a:t>appear in front of the controller, already attached to the pointer tip ready to </a:t>
            </a:r>
          </a:p>
          <a:p>
            <a:pPr lvl="1"/>
            <a:r>
              <a:rPr lang="en-US" dirty="0" smtClean="0"/>
              <a:t>be manipulated.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653" y="4253505"/>
            <a:ext cx="7704657" cy="230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697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9644" y="337751"/>
            <a:ext cx="10703816" cy="5416868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 sz="4000" dirty="0" smtClean="0"/>
              <a:t>More Features</a:t>
            </a:r>
          </a:p>
          <a:p>
            <a:endParaRPr lang="en-US" dirty="0" smtClean="0"/>
          </a:p>
          <a:p>
            <a:pPr lvl="1"/>
            <a:r>
              <a:rPr lang="en-US" b="1" u="sng" dirty="0" smtClean="0"/>
              <a:t>Shadow grid</a:t>
            </a:r>
            <a:r>
              <a:rPr lang="en-US" dirty="0" smtClean="0"/>
              <a:t>- when an item is chosen by the controllers laser, there was no way</a:t>
            </a:r>
          </a:p>
          <a:p>
            <a:pPr lvl="1"/>
            <a:r>
              <a:rPr lang="en-US" dirty="0" smtClean="0"/>
              <a:t>to know exactly where it is in space, meaning will it collide or fall if released? </a:t>
            </a:r>
          </a:p>
          <a:p>
            <a:pPr lvl="1"/>
            <a:r>
              <a:rPr lang="en-US" dirty="0" smtClean="0"/>
              <a:t>How can we put it exactly where we want to?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e needed a tool to help the user design accurately, therefore we developed </a:t>
            </a:r>
          </a:p>
          <a:p>
            <a:pPr lvl="1"/>
            <a:r>
              <a:rPr lang="en-US" dirty="0" smtClean="0"/>
              <a:t>the Shadow Grid.</a:t>
            </a:r>
          </a:p>
          <a:p>
            <a:pPr lvl="1"/>
            <a:r>
              <a:rPr lang="en-US" dirty="0" smtClean="0"/>
              <a:t>By using ray cast on two layers: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we ray cast over the item to encounter which parts collide with other models and which collide with the floor upon “landing”, and draw a grid on the surfaces that the shadow of the item intersect with, therefore allowing the user to know exactly where the item is relatively to other items and space.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0001" y="4039199"/>
            <a:ext cx="3406765" cy="27230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6732" y="4039199"/>
            <a:ext cx="3131106" cy="272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6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9644" y="337751"/>
            <a:ext cx="10703816" cy="3477875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 sz="4000" dirty="0" smtClean="0"/>
              <a:t>More Features</a:t>
            </a:r>
          </a:p>
          <a:p>
            <a:endParaRPr lang="en-US" dirty="0" smtClean="0"/>
          </a:p>
          <a:p>
            <a:pPr lvl="1"/>
            <a:r>
              <a:rPr lang="en-US" b="1" u="sng" dirty="0" smtClean="0"/>
              <a:t>ToolTips</a:t>
            </a:r>
            <a:r>
              <a:rPr lang="en-US" dirty="0" smtClean="0"/>
              <a:t>- since the app is very technical and multi-optional, we provided tips</a:t>
            </a:r>
          </a:p>
          <a:p>
            <a:pPr lvl="1"/>
            <a:r>
              <a:rPr lang="en-US" dirty="0" smtClean="0"/>
              <a:t>in order to help the user to understand the features provided and how to use them.</a:t>
            </a:r>
          </a:p>
          <a:p>
            <a:pPr lvl="1"/>
            <a:r>
              <a:rPr lang="en-US" dirty="0" smtClean="0"/>
              <a:t>The tips change from mode to mode and from menu to menu according to the </a:t>
            </a:r>
          </a:p>
          <a:p>
            <a:pPr lvl="1"/>
            <a:r>
              <a:rPr lang="en-US" dirty="0" smtClean="0"/>
              <a:t>options available, predicting possible behavior or expected actions from the user.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862" y="2716043"/>
            <a:ext cx="3550862" cy="3107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519" y="2716043"/>
            <a:ext cx="3613987" cy="3107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4301" y="2716043"/>
            <a:ext cx="3291954" cy="307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094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TC103457485[[fn=Mesh]]</Template>
  <TotalTime>1413</TotalTime>
  <Words>637</Words>
  <Application>Microsoft Office PowerPoint</Application>
  <PresentationFormat>Widescreen</PresentationFormat>
  <Paragraphs>136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Gisha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External Links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Salevich</dc:creator>
  <cp:lastModifiedBy>Alex Salevich</cp:lastModifiedBy>
  <cp:revision>31</cp:revision>
  <dcterms:created xsi:type="dcterms:W3CDTF">2013-07-15T20:24:02Z</dcterms:created>
  <dcterms:modified xsi:type="dcterms:W3CDTF">2017-03-11T12:22:21Z</dcterms:modified>
</cp:coreProperties>
</file>

<file path=docProps/thumbnail.jpeg>
</file>